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6"/>
  </p:handoutMasterIdLst>
  <p:sldIdLst>
    <p:sldId id="275" r:id="rId2"/>
    <p:sldId id="257" r:id="rId3"/>
    <p:sldId id="269" r:id="rId4"/>
    <p:sldId id="258" r:id="rId5"/>
    <p:sldId id="259" r:id="rId6"/>
    <p:sldId id="260" r:id="rId7"/>
    <p:sldId id="261" r:id="rId8"/>
    <p:sldId id="273" r:id="rId9"/>
    <p:sldId id="274" r:id="rId10"/>
    <p:sldId id="271" r:id="rId11"/>
    <p:sldId id="262" r:id="rId12"/>
    <p:sldId id="263" r:id="rId13"/>
    <p:sldId id="264" r:id="rId14"/>
    <p:sldId id="272" r:id="rId15"/>
  </p:sldIdLst>
  <p:sldSz cx="9144000" cy="6858000" type="screen4x3"/>
  <p:notesSz cx="6727825" cy="985996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59" autoAdjust="0"/>
  </p:normalViewPr>
  <p:slideViewPr>
    <p:cSldViewPr>
      <p:cViewPr varScale="1">
        <p:scale>
          <a:sx n="88" d="100"/>
          <a:sy n="88" d="100"/>
        </p:scale>
        <p:origin x="-8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846" y="-108"/>
      </p:cViewPr>
      <p:guideLst>
        <p:guide orient="horz" pos="3106"/>
        <p:guide pos="211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10877" y="0"/>
            <a:ext cx="2915391" cy="4929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pl-PL" dirty="0" smtClean="0"/>
              <a:t>2016-06-15</a:t>
            </a: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365254"/>
            <a:ext cx="2915391" cy="49299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10877" y="9365254"/>
            <a:ext cx="2915391" cy="49299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95444-F5E1-4F20-97E0-9B9D98EDF6E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ze ściętym i zaokrąglonym rogi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ójkąt prostokątny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10" name="Dowolny kształt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Dowolny kształt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olny kształt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D7F4A7D-3DE2-4E5D-A5C1-57BCC72EB37F}" type="datetimeFigureOut">
              <a:rPr lang="pl-PL" smtClean="0"/>
              <a:pPr/>
              <a:t>2016-06-16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DE6C10-0B43-436D-A518-A49C1C09545A}" type="slidenum">
              <a:rPr lang="pl-PL" smtClean="0"/>
              <a:pPr/>
              <a:t>‹#›</a:t>
            </a:fld>
            <a:endParaRPr lang="pl-PL"/>
          </a:p>
        </p:txBody>
      </p:sp>
      <p:grpSp>
        <p:nvGrpSpPr>
          <p:cNvPr id="2" name="Grup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Dowolny kształt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Dowolny kształt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561456"/>
          </a:xfrm>
        </p:spPr>
        <p:txBody>
          <a:bodyPr>
            <a:noAutofit/>
          </a:bodyPr>
          <a:lstStyle/>
          <a:p>
            <a:pPr algn="ctr"/>
            <a:r>
              <a:rPr lang="pl-PL" sz="2800" dirty="0" smtClean="0"/>
              <a:t>Udzielanie dofinansowania ze środków Wojewódzkiego Funduszu Ochrony Środowiska i Gospodarki Wodnej w Zielonej Górze dla państwowych jednostek budżetowych w formie przekazania środków do rezerwy celowej budżetu państwa</a:t>
            </a:r>
            <a:endParaRPr lang="pl-PL" sz="28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type="subTitle" idx="1"/>
          </p:nvPr>
        </p:nvSpPr>
        <p:spPr>
          <a:xfrm>
            <a:off x="533400" y="5301208"/>
            <a:ext cx="7855024" cy="93610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pl-PL" sz="2000" dirty="0" smtClean="0"/>
              <a:t>Urszula Kuryło</a:t>
            </a:r>
          </a:p>
          <a:p>
            <a:pPr>
              <a:buNone/>
            </a:pPr>
            <a:r>
              <a:rPr lang="pl-PL" sz="2000" dirty="0" smtClean="0"/>
              <a:t>ekspert</a:t>
            </a:r>
          </a:p>
          <a:p>
            <a:pPr>
              <a:buNone/>
            </a:pPr>
            <a:r>
              <a:rPr lang="pl-PL" sz="2000" dirty="0" smtClean="0"/>
              <a:t>Wojewódzki Fundusz</a:t>
            </a:r>
            <a:br>
              <a:rPr lang="pl-PL" sz="2000" dirty="0" smtClean="0"/>
            </a:br>
            <a:r>
              <a:rPr lang="pl-PL" sz="2000" dirty="0" smtClean="0"/>
              <a:t>Ochrony Środowiska i Gospodarki Wodnej </a:t>
            </a:r>
            <a:br>
              <a:rPr lang="pl-PL" sz="2000" dirty="0" smtClean="0"/>
            </a:br>
            <a:r>
              <a:rPr lang="pl-PL" sz="2000" dirty="0" smtClean="0"/>
              <a:t>w Zielonej Górze</a:t>
            </a:r>
          </a:p>
          <a:p>
            <a:pPr>
              <a:buNone/>
            </a:pPr>
            <a:endParaRPr lang="pl-PL" sz="2000" dirty="0" smtClean="0"/>
          </a:p>
          <a:p>
            <a:pPr>
              <a:buNone/>
            </a:pPr>
            <a:endParaRPr lang="pl-PL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2000" dirty="0" smtClean="0"/>
              <a:t>Podniesienie dofinansowania dla państwowej jednostki budżetowej w danym roku budżetowym lub wprowadzenie nowego zadania na Listę w sytuacji, której kwota wnioskowana przekracza zaplanowany przez </a:t>
            </a:r>
            <a:r>
              <a:rPr lang="pl-PL" sz="2000" dirty="0" err="1" smtClean="0"/>
              <a:t>WF</a:t>
            </a:r>
            <a:r>
              <a:rPr lang="pl-PL" sz="2000" dirty="0" smtClean="0"/>
              <a:t> w Zielonej Górze na dany rok limit środków może nastąpić po spełnieniu łącznie następujących warunków:</a:t>
            </a:r>
            <a:endParaRPr lang="pl-PL" sz="20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pl-PL" dirty="0" smtClean="0"/>
              <a:t>Fundusz musi dysponować  wolnymi środkami finansowymi.</a:t>
            </a:r>
          </a:p>
          <a:p>
            <a:pPr marL="514350" lvl="0" indent="-514350">
              <a:buFont typeface="+mj-lt"/>
              <a:buAutoNum type="arabicPeriod"/>
            </a:pPr>
            <a:r>
              <a:rPr lang="pl-PL" dirty="0" smtClean="0"/>
              <a:t>Wnioskodawca przedstawia Funduszowi zamiar  wprowadzenia nowego zadania/podwyższenia wnioskowanej kwoty dofinansowania z odpowiednim umotywowaniem.</a:t>
            </a:r>
          </a:p>
          <a:p>
            <a:pPr marL="514350" lvl="0" indent="-514350">
              <a:buFont typeface="+mj-lt"/>
              <a:buAutoNum type="arabicPeriod"/>
            </a:pPr>
            <a:r>
              <a:rPr lang="pl-PL" dirty="0" smtClean="0"/>
              <a:t>Po wstępnej weryfikacji wniosku, Fundusz występuje do Ministra Środowiska o podniesienie dla </a:t>
            </a:r>
            <a:r>
              <a:rPr lang="pl-PL" dirty="0" err="1" smtClean="0"/>
              <a:t>WFOŚiGW</a:t>
            </a:r>
            <a:r>
              <a:rPr lang="pl-PL" dirty="0" smtClean="0"/>
              <a:t> w Zielonej Górze wysokości środków zgłoszonych do rezerwy celowej budżetu państwa i ujętych w budżecie państwa. By akceptacja takiego wniosku była możliwa, Minister Środowiska dokonuje rozeznania wśród innych wojewódzkich funduszy czy istnieje możliwość zwolnienia przez nie części środków z rezerwy celowej i przekazania zwolnionych środków do wykorzystania przez </a:t>
            </a:r>
            <a:r>
              <a:rPr lang="pl-PL" dirty="0" err="1" smtClean="0"/>
              <a:t>WFOŚiGW</a:t>
            </a:r>
            <a:r>
              <a:rPr lang="pl-PL" dirty="0" smtClean="0"/>
              <a:t> w Zielonej Górze.</a:t>
            </a:r>
          </a:p>
          <a:p>
            <a:pPr marL="514350" lvl="0" indent="-514350">
              <a:buFont typeface="+mj-lt"/>
              <a:buAutoNum type="arabicPeriod"/>
            </a:pPr>
            <a:r>
              <a:rPr lang="pl-PL" dirty="0" smtClean="0"/>
              <a:t>W razie pozytywnej decyzji ministerialnej, Fundusz dokonuje korekty planu finansowego i działalności, uwzględniając podniesienie wysokości środków zgłoszonych do rezerwy celowej. Po dokonaniu korekty planów, Fundusz może zakończyć ostateczną ocenę wniosku.</a:t>
            </a:r>
          </a:p>
          <a:p>
            <a:pPr marL="514350" lvl="0" indent="-514350">
              <a:buFont typeface="+mj-lt"/>
              <a:buAutoNum type="arabicPeriod"/>
            </a:pPr>
            <a:r>
              <a:rPr lang="pl-PL" dirty="0" smtClean="0"/>
              <a:t>Po akceptacji wniosku Fundusz występuje do właściwego dysponenta części budżetowej w celu uzgodnienia zmian na Liście </a:t>
            </a:r>
            <a:r>
              <a:rPr lang="pl-PL" dirty="0" err="1" smtClean="0"/>
              <a:t>PJB</a:t>
            </a:r>
            <a:r>
              <a:rPr lang="pl-PL" dirty="0" smtClean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pl-PL" dirty="0" smtClean="0"/>
              <a:t>Po uzyskaniu uzgodnienia od dysponenta części budżetowej Zarząd Funduszu zatwierdza uzgodnioną Listę </a:t>
            </a:r>
            <a:r>
              <a:rPr lang="pl-PL" dirty="0" err="1" smtClean="0"/>
              <a:t>PJB</a:t>
            </a:r>
            <a:r>
              <a:rPr lang="pl-PL" dirty="0" smtClean="0"/>
              <a:t>, co umożliwia podpisanie umowy przekazania środków z  Wnioskodawcą – Jednostką </a:t>
            </a:r>
            <a:r>
              <a:rPr lang="pl-PL" dirty="0" err="1" smtClean="0"/>
              <a:t>PJB</a:t>
            </a:r>
            <a:r>
              <a:rPr lang="pl-PL" dirty="0" smtClean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pl-PL" dirty="0" smtClean="0"/>
              <a:t>Na podstawie podpisanej umowy Jednostka może wystąpić do Funduszu z wnioskiem o  wypłatę środków. </a:t>
            </a:r>
            <a:endParaRPr lang="pl-PL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 smtClean="0"/>
              <a:t>3)Zasady udzielania dofinansowania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pl-PL" dirty="0"/>
              <a:t>O dofinansowanie ze środków Funduszu mogą ubiegać się Jednostki realizujące przedsięwzięcia i zadania w zakresie ochrony środowiska i gospodarki wodnej, o zdefiniowanych efektach rzeczowych i ekologicznych oraz zbilansowanych źródłach finansowania </a:t>
            </a:r>
            <a:br>
              <a:rPr lang="pl-PL" dirty="0"/>
            </a:br>
            <a:r>
              <a:rPr lang="pl-PL" dirty="0"/>
              <a:t>w następujących dziedzinach:</a:t>
            </a:r>
          </a:p>
          <a:p>
            <a:pPr marL="514350" indent="-514350" hangingPunct="0">
              <a:buAutoNum type="alphaLcParenR"/>
            </a:pPr>
            <a:r>
              <a:rPr lang="pl-PL" dirty="0" smtClean="0"/>
              <a:t>edukacja ekologiczna,</a:t>
            </a:r>
          </a:p>
          <a:p>
            <a:pPr marL="514350" indent="-514350" hangingPunct="0">
              <a:buAutoNum type="alphaLcParenR"/>
            </a:pPr>
            <a:r>
              <a:rPr lang="pl-PL" dirty="0" smtClean="0"/>
              <a:t>ochrona </a:t>
            </a:r>
            <a:r>
              <a:rPr lang="pl-PL" dirty="0"/>
              <a:t>przyrody i krajobrazu</a:t>
            </a:r>
            <a:r>
              <a:rPr lang="pl-PL" dirty="0" smtClean="0"/>
              <a:t>,</a:t>
            </a:r>
          </a:p>
          <a:p>
            <a:pPr marL="514350" indent="-514350" hangingPunct="0">
              <a:buAutoNum type="alphaLcParenR"/>
            </a:pPr>
            <a:r>
              <a:rPr lang="pl-PL" dirty="0" smtClean="0"/>
              <a:t>gospodarka </a:t>
            </a:r>
            <a:r>
              <a:rPr lang="pl-PL" dirty="0"/>
              <a:t>wodna, </a:t>
            </a:r>
          </a:p>
          <a:p>
            <a:pPr hangingPunct="0">
              <a:buNone/>
            </a:pPr>
            <a:r>
              <a:rPr lang="pl-PL" dirty="0"/>
              <a:t>d)   monitoring środowiska,</a:t>
            </a:r>
          </a:p>
          <a:p>
            <a:pPr lvl="0" hangingPunct="0">
              <a:buNone/>
            </a:pPr>
            <a:r>
              <a:rPr lang="pl-PL" dirty="0"/>
              <a:t>e)   zagrożenia środowiska</a:t>
            </a:r>
            <a:r>
              <a:rPr lang="pl-PL" dirty="0" smtClean="0"/>
              <a:t>.</a:t>
            </a:r>
            <a:r>
              <a:rPr lang="pl-PL" dirty="0"/>
              <a:t> </a:t>
            </a:r>
            <a:endParaRPr lang="pl-PL" dirty="0" smtClean="0"/>
          </a:p>
          <a:p>
            <a:pPr lvl="0" hangingPunct="0">
              <a:buNone/>
            </a:pPr>
            <a:r>
              <a:rPr lang="pl-PL" dirty="0" smtClean="0"/>
              <a:t>Udzielenie </a:t>
            </a:r>
            <a:r>
              <a:rPr lang="pl-PL" dirty="0"/>
              <a:t>dofinansowania realizacji zadań, które uzyskały dofinansowanie z bezzwrotnych środków zagranicznych może dotyczyć zadań z zakresu: zagrożeń środowiska, gospodarki wodnej i państwowego monitoringu środowiska. </a:t>
            </a:r>
          </a:p>
          <a:p>
            <a:pPr hangingPunct="0"/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 smtClean="0"/>
              <a:t>3)Zasady udzielania dofinansowania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pl-PL" dirty="0"/>
              <a:t>Maksymalny udział środków Funduszu w </a:t>
            </a:r>
            <a:r>
              <a:rPr lang="pl-PL"/>
              <a:t>finansowaniu </a:t>
            </a:r>
            <a:r>
              <a:rPr lang="pl-PL" smtClean="0"/>
              <a:t>zadań wynosi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do  70% </a:t>
            </a:r>
            <a:r>
              <a:rPr lang="pl-PL" dirty="0" smtClean="0"/>
              <a:t>kosztów kwalifikowanych dla </a:t>
            </a:r>
            <a:r>
              <a:rPr lang="pl-PL" dirty="0"/>
              <a:t>zadań realizowanych ze środków krajowych,</a:t>
            </a:r>
          </a:p>
          <a:p>
            <a:pPr lvl="1"/>
            <a:r>
              <a:rPr lang="pl-PL" dirty="0"/>
              <a:t>do 50 % różnicy pomiędzy planowanymi kosztami kwalifikowanymi przedsięwzięcia </a:t>
            </a:r>
            <a:br>
              <a:rPr lang="pl-PL" dirty="0"/>
            </a:br>
            <a:r>
              <a:rPr lang="pl-PL" dirty="0"/>
              <a:t>a dofinansowaniem ze środków zagranicznych, w odniesieniu do zadań realizowanych przy współudziale bezzwrotnych środków zagranicznych.</a:t>
            </a:r>
          </a:p>
          <a:p>
            <a:pPr hangingPunct="0"/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 smtClean="0"/>
              <a:t>3)Zasady udzielania dofinansowania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pl-PL" dirty="0"/>
              <a:t>Kierownicy Jednostek zgłaszają zadania na formularzu wniosku dostępnym na stronie internetowej Funduszu w terminie do </a:t>
            </a:r>
            <a:r>
              <a:rPr lang="pl-PL" b="1" dirty="0"/>
              <a:t>20 kwietnia</a:t>
            </a:r>
            <a:r>
              <a:rPr lang="pl-PL" dirty="0"/>
              <a:t> roku poprzedzającego rok planistyczny (budżetowy).</a:t>
            </a:r>
          </a:p>
          <a:p>
            <a:pPr lvl="0"/>
            <a:r>
              <a:rPr lang="pl-PL" dirty="0"/>
              <a:t>Kierownicy Jednostek składają uaktualniony wniosek o dofinansowanie zadania, znajdującego się na liście zadań zakwalifikowanych do dofinansowania, wraz z wymaganymi załącznikami </a:t>
            </a:r>
            <a:r>
              <a:rPr lang="pl-PL" dirty="0" smtClean="0"/>
              <a:t>w </a:t>
            </a:r>
            <a:r>
              <a:rPr lang="pl-PL" dirty="0"/>
              <a:t>terminie </a:t>
            </a:r>
            <a:r>
              <a:rPr lang="pl-PL" b="1" dirty="0"/>
              <a:t>do 31 maja roku planistycznego.</a:t>
            </a:r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 smtClean="0"/>
              <a:t>3)Zasady udzielania dofinansowania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 smtClean="0"/>
              <a:t>Złożenie uaktualnionego wniosku przez kierownika Jednostki powinno nastąpić przed dokonaniem wyboru wykonawcy zadania / dostawcy usług, po zapewnieniu pokrycia kosztów realizacji Zadania w wysokości wymaganego wkładu własnego. </a:t>
            </a:r>
          </a:p>
          <a:p>
            <a:pPr>
              <a:buNone/>
            </a:pPr>
            <a:endParaRPr lang="pl-P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Regulacje prawne: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l-PL" dirty="0" smtClean="0"/>
              <a:t>Prawo ochrony środowiska (Dz. U. z 2016 r., poz. </a:t>
            </a:r>
            <a:r>
              <a:rPr lang="pl-PL" smtClean="0"/>
              <a:t>672),</a:t>
            </a:r>
            <a:endParaRPr lang="pl-PL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pl-PL" dirty="0" smtClean="0"/>
              <a:t>Rozporządzenie  Rady Ministrów z dnia 16.11.2010 roku </a:t>
            </a:r>
            <a:br>
              <a:rPr lang="pl-PL" dirty="0" smtClean="0"/>
            </a:br>
            <a:r>
              <a:rPr lang="pl-PL" dirty="0" smtClean="0"/>
              <a:t>w sprawie gospodarki finansowej Narodowego Funduszu Ochrony Środowiska i Gospodarki Wodnej </a:t>
            </a:r>
            <a:br>
              <a:rPr lang="pl-PL" dirty="0" smtClean="0"/>
            </a:br>
            <a:r>
              <a:rPr lang="pl-PL" dirty="0" smtClean="0"/>
              <a:t>i wojewódzkich funduszy  ochrony środowiska </a:t>
            </a:r>
            <a:br>
              <a:rPr lang="pl-PL" dirty="0" smtClean="0"/>
            </a:br>
            <a:r>
              <a:rPr lang="pl-PL" dirty="0" smtClean="0"/>
              <a:t>i gospodarki wodnej (Dz. U. nr 226, poz. 1479)</a:t>
            </a:r>
          </a:p>
          <a:p>
            <a:pPr marL="514350" indent="-514350" algn="just" hangingPunct="0">
              <a:buFont typeface="+mj-lt"/>
              <a:buAutoNum type="arabicPeriod"/>
            </a:pPr>
            <a:r>
              <a:rPr lang="pl-PL" dirty="0"/>
              <a:t>Zasady i tryb udzielania i rozliczania dofinansowania zadań realizowanych przez państwowe jednostki budżetowe </a:t>
            </a:r>
            <a:r>
              <a:rPr lang="pl-PL" dirty="0" smtClean="0"/>
              <a:t>przyjęte przez Zarząd Funduszu uchwałą </a:t>
            </a:r>
            <a:br>
              <a:rPr lang="pl-PL" dirty="0" smtClean="0"/>
            </a:br>
            <a:r>
              <a:rPr lang="pl-PL" dirty="0" smtClean="0"/>
              <a:t>nr 002/14/</a:t>
            </a:r>
            <a:r>
              <a:rPr lang="pl-PL" dirty="0" err="1" smtClean="0"/>
              <a:t>14</a:t>
            </a:r>
            <a:r>
              <a:rPr lang="pl-PL" dirty="0" smtClean="0"/>
              <a:t> z dnia 27.03.2014 r. – dostępne na stronie </a:t>
            </a:r>
            <a:r>
              <a:rPr lang="pl-PL" dirty="0" err="1" smtClean="0"/>
              <a:t>www.wfosigw.zgora.pl</a:t>
            </a:r>
            <a:r>
              <a:rPr lang="pl-PL" dirty="0" smtClean="0"/>
              <a:t>.</a:t>
            </a:r>
            <a:endParaRPr lang="pl-PL" dirty="0"/>
          </a:p>
          <a:p>
            <a:pPr hangingPunct="0"/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1. </a:t>
            </a:r>
            <a:r>
              <a:rPr lang="pl-PL" dirty="0" err="1" smtClean="0"/>
              <a:t>POŚ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l-PL" dirty="0" smtClean="0"/>
              <a:t>Art.  410c. ustawy </a:t>
            </a:r>
            <a:r>
              <a:rPr lang="pl-PL" dirty="0" err="1" smtClean="0"/>
              <a:t>POŚ</a:t>
            </a:r>
            <a:r>
              <a:rPr lang="pl-PL" dirty="0" smtClean="0"/>
              <a:t> [Dofinansowanie zadań z zakresu ochrony środowiska i gospodarki wodnej realizowanych przez jednostki budżetowe] </a:t>
            </a:r>
          </a:p>
          <a:p>
            <a:pPr>
              <a:buNone/>
            </a:pPr>
            <a:r>
              <a:rPr lang="pl-PL" dirty="0" smtClean="0"/>
              <a:t>1. Środki Narodowego Funduszu i wojewódzkich funduszy mogą być przeznaczane na dofinansowanie zadań z zakresu ochrony środowiska i gospodarki wodnej realizowanych przez jednostki budżetowe.</a:t>
            </a:r>
          </a:p>
          <a:p>
            <a:pPr>
              <a:buNone/>
            </a:pPr>
            <a:r>
              <a:rPr lang="pl-PL" dirty="0" smtClean="0"/>
              <a:t>2. W budżecie państwa tworzy się rezerwę celową w wysokości odpowiadającej kwocie środków przekazywanych państwowym jednostkom budżetowym przez Narodowy Fundusz i wojewódzkie fundusze na dochody budżetu państwa.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2. Rozporządzenie z 16.11.2010 r.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l-PL" dirty="0" smtClean="0"/>
              <a:t>1) Narodowy Fundusz i wojewódzkie fundusze przekazują środki na rachunek bieżący dochodów budżetowych ministra właściwego do spraw środowiska w celu dofinansowania zadań z zakresu ochrony środowiska i gospodarki wodnej realizowanych przez państwowe jednostki budżetowe zgodnie z Rozporządzeniem.</a:t>
            </a:r>
            <a:endParaRPr lang="pl-P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2.Rozporządzenie z 16.11.2010 r.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2) na podstawie wniosków kierowników państwowych jednostek budżetowych o przekazanie środków, odpowiednio Narodowy Fundusz lub wojewódzkie fundusze uzgadniają z właściwymi dysponentami części budżetowych </a:t>
            </a:r>
            <a:r>
              <a:rPr lang="pl-PL" b="1" dirty="0" smtClean="0"/>
              <a:t>listy zadań zakwalifikowanych do dofinansowania</a:t>
            </a:r>
            <a:endParaRPr lang="pl-PL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2. Rozporządzenie z 16.11.2010 r.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pl-PL" dirty="0" smtClean="0"/>
              <a:t>3)Narodowy Fundusz i </a:t>
            </a:r>
            <a:r>
              <a:rPr lang="pl-PL" b="1" dirty="0" smtClean="0"/>
              <a:t>wojewódzkie fundusze przekazują informację o kwotach środków planowanych na dofinansowanie zadań znajdujących sie na listach ministrowi właściwemu do spraw środowiska </a:t>
            </a:r>
            <a:r>
              <a:rPr lang="pl-PL" dirty="0" smtClean="0"/>
              <a:t>w terminie wynikającym z harmonogramu prac nad projektem ustawy budżetowej.</a:t>
            </a:r>
          </a:p>
          <a:p>
            <a:pPr algn="just">
              <a:buNone/>
            </a:pPr>
            <a:r>
              <a:rPr lang="pl-PL" dirty="0" smtClean="0"/>
              <a:t> Minister Środowiska przekazuje zbiorczą informację o kwocie środków określonych przez Narodowy Fundusz i wojewódzkie fundusze, ministrowi właściwemu do spraw finansów publicznych, w terminie umożliwiającym ujęcie w projekcie ustawy budżetowej rezerwy celowej</a:t>
            </a:r>
            <a:endParaRPr lang="pl-PL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2. Rozporządzenie z 16.11.2010 r.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pl-PL" dirty="0" smtClean="0"/>
              <a:t>4) Listy zadań zakwalifikowanych do dofinansowania  mogą być zmieniane. Zmiany list są uzgadniane przez Narodowy Fundusz lub wojewódzkie fundusze </a:t>
            </a:r>
            <a:r>
              <a:rPr lang="pl-PL" smtClean="0"/>
              <a:t>z właściwymi </a:t>
            </a:r>
            <a:r>
              <a:rPr lang="pl-PL" dirty="0" smtClean="0"/>
              <a:t>dysponentami </a:t>
            </a:r>
            <a:r>
              <a:rPr lang="pl-PL" smtClean="0"/>
              <a:t>części budżetowej.</a:t>
            </a:r>
            <a:endParaRPr lang="pl-P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b="1" dirty="0" smtClean="0"/>
              <a:t> </a:t>
            </a:r>
            <a:r>
              <a:rPr lang="pl-PL" sz="2000" b="1" dirty="0" smtClean="0">
                <a:latin typeface="Arial" pitchFamily="34" charset="0"/>
                <a:cs typeface="Arial" pitchFamily="34" charset="0"/>
              </a:rPr>
              <a:t>wzór opracowany przez Ministerstwo Środowiska na 2017</a:t>
            </a:r>
            <a:r>
              <a:rPr lang="pl-PL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pl-PL" sz="2000" dirty="0" smtClean="0">
                <a:latin typeface="Arial" pitchFamily="34" charset="0"/>
                <a:cs typeface="Arial" pitchFamily="34" charset="0"/>
              </a:rPr>
            </a:br>
            <a:r>
              <a:rPr lang="pl-PL" sz="2700" b="1" dirty="0" smtClean="0"/>
              <a:t>Projekt listy zadań na rok (n+1)</a:t>
            </a:r>
            <a:endParaRPr lang="pl-PL" sz="1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lvl="8">
              <a:buNone/>
            </a:pPr>
            <a:r>
              <a:rPr lang="pl-PL" dirty="0"/>
              <a:t>											</a:t>
            </a:r>
          </a:p>
          <a:p>
            <a:pPr>
              <a:buNone/>
            </a:pPr>
            <a:r>
              <a:rPr lang="pl-PL" dirty="0"/>
              <a:t>         </a:t>
            </a:r>
            <a:r>
              <a:rPr lang="pl-PL" dirty="0" smtClean="0"/>
              <a:t>								    </a:t>
            </a:r>
            <a:r>
              <a:rPr lang="pl-PL" dirty="0"/>
              <a:t>…………………….  </a:t>
            </a:r>
          </a:p>
          <a:p>
            <a:pPr>
              <a:buNone/>
            </a:pPr>
            <a:r>
              <a:rPr lang="pl-PL" dirty="0" smtClean="0"/>
              <a:t>								 </a:t>
            </a:r>
            <a:r>
              <a:rPr lang="pl-PL" dirty="0"/>
              <a:t>( miejscowość i data)</a:t>
            </a:r>
          </a:p>
          <a:p>
            <a:pPr>
              <a:buNone/>
            </a:pPr>
            <a:r>
              <a:rPr lang="pl-PL" dirty="0"/>
              <a:t>………………….…………											</a:t>
            </a:r>
          </a:p>
          <a:p>
            <a:pPr>
              <a:buNone/>
            </a:pPr>
            <a:r>
              <a:rPr lang="pl-PL" dirty="0"/>
              <a:t>                 (Fundusz)		</a:t>
            </a:r>
          </a:p>
          <a:p>
            <a:pPr>
              <a:buNone/>
            </a:pPr>
            <a:r>
              <a:rPr lang="pl-PL" b="1" dirty="0" smtClean="0"/>
              <a:t>					Projekt </a:t>
            </a:r>
            <a:r>
              <a:rPr lang="pl-PL" b="1" dirty="0"/>
              <a:t>listy zadań na rok (n+1)</a:t>
            </a:r>
            <a:endParaRPr lang="pl-PL" dirty="0"/>
          </a:p>
          <a:p>
            <a:pPr>
              <a:buNone/>
            </a:pPr>
            <a:r>
              <a:rPr lang="pl-PL" b="1" dirty="0"/>
              <a:t> </a:t>
            </a:r>
            <a:endParaRPr lang="pl-PL" dirty="0"/>
          </a:p>
          <a:p>
            <a:pPr>
              <a:buNone/>
            </a:pPr>
            <a:r>
              <a:rPr lang="pl-PL" dirty="0"/>
              <a:t> </a:t>
            </a:r>
          </a:p>
          <a:p>
            <a:pPr>
              <a:buNone/>
            </a:pPr>
            <a:r>
              <a:rPr lang="pl-PL" dirty="0"/>
              <a:t>  </a:t>
            </a:r>
          </a:p>
          <a:p>
            <a:pPr>
              <a:buNone/>
            </a:pPr>
            <a:r>
              <a:rPr lang="pl-PL" dirty="0"/>
              <a:t> </a:t>
            </a:r>
          </a:p>
          <a:p>
            <a:pPr>
              <a:buNone/>
            </a:pPr>
            <a:r>
              <a:rPr lang="pl-PL" dirty="0"/>
              <a:t> </a:t>
            </a:r>
          </a:p>
          <a:p>
            <a:pPr>
              <a:buNone/>
            </a:pPr>
            <a:r>
              <a:rPr lang="pl-PL" dirty="0" err="1" smtClean="0"/>
              <a:t>Dziedzina</a:t>
            </a:r>
            <a:r>
              <a:rPr lang="pl-PL" dirty="0" err="1"/>
              <a:t>:………………………………………………………..kwota</a:t>
            </a:r>
            <a:r>
              <a:rPr lang="pl-PL" dirty="0"/>
              <a:t>………………..							</a:t>
            </a:r>
          </a:p>
          <a:p>
            <a:pPr>
              <a:buNone/>
            </a:pPr>
            <a:r>
              <a:rPr lang="pl-PL" b="1" dirty="0"/>
              <a:t>Numer wniosku / </a:t>
            </a:r>
            <a:r>
              <a:rPr lang="pl-PL" b="1" dirty="0" smtClean="0"/>
              <a:t>umowy                                                                                                                    Nazwa </a:t>
            </a:r>
            <a:r>
              <a:rPr lang="pl-PL" b="1" dirty="0"/>
              <a:t>zadania</a:t>
            </a:r>
            <a:endParaRPr lang="pl-PL" dirty="0"/>
          </a:p>
          <a:p>
            <a:pPr>
              <a:buNone/>
            </a:pPr>
            <a:r>
              <a:rPr lang="pl-PL" b="1" dirty="0"/>
              <a:t> </a:t>
            </a:r>
            <a:endParaRPr lang="pl-PL" dirty="0"/>
          </a:p>
          <a:p>
            <a:pPr>
              <a:buNone/>
            </a:pPr>
            <a:endParaRPr lang="pl-PL" dirty="0"/>
          </a:p>
          <a:p>
            <a:pPr>
              <a:buNone/>
            </a:pPr>
            <a:r>
              <a:rPr lang="pl-PL" dirty="0"/>
              <a:t> </a:t>
            </a:r>
          </a:p>
          <a:p>
            <a:pPr>
              <a:buNone/>
            </a:pPr>
            <a:r>
              <a:rPr lang="pl-PL" dirty="0"/>
              <a:t> </a:t>
            </a:r>
          </a:p>
          <a:p>
            <a:pPr>
              <a:buNone/>
            </a:pPr>
            <a:r>
              <a:rPr lang="pl-PL" dirty="0"/>
              <a:t> </a:t>
            </a:r>
          </a:p>
          <a:p>
            <a:pPr>
              <a:buNone/>
            </a:pPr>
            <a:r>
              <a:rPr lang="pl-PL" dirty="0"/>
              <a:t>…………………………………………………………...</a:t>
            </a:r>
          </a:p>
          <a:p>
            <a:pPr>
              <a:buNone/>
            </a:pPr>
            <a:r>
              <a:rPr lang="pl-PL" dirty="0"/>
              <a:t>(podpis w imieniu Zarządu Funduszu)</a:t>
            </a:r>
          </a:p>
          <a:p>
            <a:pPr>
              <a:buNone/>
            </a:pPr>
            <a:r>
              <a:rPr lang="pl-PL" dirty="0"/>
              <a:t> </a:t>
            </a:r>
          </a:p>
          <a:p>
            <a:pPr>
              <a:buNone/>
            </a:pPr>
            <a:r>
              <a:rPr lang="pl-PL" dirty="0"/>
              <a:t>AKCEPTUJĘ:</a:t>
            </a:r>
          </a:p>
          <a:p>
            <a:pPr>
              <a:buNone/>
            </a:pPr>
            <a:r>
              <a:rPr lang="pl-PL" i="1" dirty="0"/>
              <a:t>MINISTER ŚRODOWISKA LUB OSOBA UPOWAŻNIONA</a:t>
            </a:r>
            <a:endParaRPr lang="pl-PL" dirty="0"/>
          </a:p>
          <a:p>
            <a:pPr>
              <a:buNone/>
            </a:pPr>
            <a:r>
              <a:rPr lang="pl-PL" dirty="0"/>
              <a:t> </a:t>
            </a:r>
          </a:p>
          <a:p>
            <a:pPr>
              <a:buNone/>
            </a:pPr>
            <a:r>
              <a:rPr lang="pl-PL" dirty="0"/>
              <a:t>……………………………………………………….</a:t>
            </a:r>
          </a:p>
          <a:p>
            <a:pPr>
              <a:buNone/>
            </a:pPr>
            <a:r>
              <a:rPr lang="pl-PL" dirty="0"/>
              <a:t>Podpis</a:t>
            </a:r>
          </a:p>
          <a:p>
            <a:pPr>
              <a:buNone/>
            </a:pPr>
            <a:r>
              <a:rPr lang="pl-PL" dirty="0"/>
              <a:t> </a:t>
            </a:r>
          </a:p>
          <a:p>
            <a:pPr>
              <a:buNone/>
            </a:pPr>
            <a:r>
              <a:rPr lang="pl-PL" dirty="0"/>
              <a:t>…………………………………….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Co podlega uzgodnieniu?</a:t>
            </a:r>
            <a:br>
              <a:rPr lang="pl-PL" dirty="0" smtClean="0"/>
            </a:br>
            <a:r>
              <a:rPr lang="pl-PL" sz="4400" dirty="0" smtClean="0"/>
              <a:t>(na podstawie procedury </a:t>
            </a:r>
            <a:r>
              <a:rPr lang="pl-PL" sz="4400" dirty="0" err="1" smtClean="0"/>
              <a:t>MŚ</a:t>
            </a:r>
            <a:r>
              <a:rPr lang="pl-PL" sz="4400" dirty="0" smtClean="0"/>
              <a:t>)</a:t>
            </a:r>
            <a:endParaRPr lang="pl-PL" sz="4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l-PL" dirty="0" smtClean="0"/>
              <a:t>1.Zmiany w uzgodnionej liście zadań odbywają się na uzasadniony wniosek Wnioskodawcy i mogą obejmować w szczególności:</a:t>
            </a:r>
          </a:p>
          <a:p>
            <a:pPr marL="514350" indent="-514350">
              <a:buAutoNum type="alphaLcParenR"/>
            </a:pPr>
            <a:r>
              <a:rPr lang="pl-PL" dirty="0" smtClean="0"/>
              <a:t>dopisanie nowych zadań na listę w ramach kwoty ujętej w rezerwie celowej poz. 59,</a:t>
            </a:r>
          </a:p>
          <a:p>
            <a:pPr marL="514350" indent="-514350">
              <a:buAutoNum type="alphaLcParenR"/>
            </a:pPr>
            <a:r>
              <a:rPr lang="pl-PL" dirty="0" smtClean="0"/>
              <a:t>zmianę całej nazwy zadania lub jego części,</a:t>
            </a:r>
          </a:p>
          <a:p>
            <a:pPr marL="514350" indent="-514350">
              <a:buAutoNum type="alphaLcParenR"/>
            </a:pPr>
            <a:r>
              <a:rPr lang="pl-PL" dirty="0" smtClean="0"/>
              <a:t>wykreślenie zadania, </a:t>
            </a:r>
          </a:p>
          <a:p>
            <a:pPr marL="514350" indent="-514350">
              <a:buAutoNum type="alphaLcParenR"/>
            </a:pPr>
            <a:r>
              <a:rPr lang="pl-PL" dirty="0" smtClean="0"/>
              <a:t>zwiększenie całkowitej kwoty listy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zepływ">
  <a:themeElements>
    <a:clrScheme name="Przepły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Przepły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rzepły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1082</TotalTime>
  <Words>585</Words>
  <Application>Microsoft Office PowerPoint</Application>
  <PresentationFormat>Pokaz na ekranie (4:3)</PresentationFormat>
  <Paragraphs>81</Paragraphs>
  <Slides>14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5" baseType="lpstr">
      <vt:lpstr>Przepływ</vt:lpstr>
      <vt:lpstr>Udzielanie dofinansowania ze środków Wojewódzkiego Funduszu Ochrony Środowiska i Gospodarki Wodnej w Zielonej Górze dla państwowych jednostek budżetowych w formie przekazania środków do rezerwy celowej budżetu państwa</vt:lpstr>
      <vt:lpstr>Regulacje prawne:</vt:lpstr>
      <vt:lpstr>1. POŚ</vt:lpstr>
      <vt:lpstr>2. Rozporządzenie z 16.11.2010 r.</vt:lpstr>
      <vt:lpstr>2.Rozporządzenie z 16.11.2010 r.</vt:lpstr>
      <vt:lpstr>2. Rozporządzenie z 16.11.2010 r.</vt:lpstr>
      <vt:lpstr>2. Rozporządzenie z 16.11.2010 r.</vt:lpstr>
      <vt:lpstr> wzór opracowany przez Ministerstwo Środowiska na 2017 Projekt listy zadań na rok (n+1)</vt:lpstr>
      <vt:lpstr>Co podlega uzgodnieniu? (na podstawie procedury MŚ)</vt:lpstr>
      <vt:lpstr>Podniesienie dofinansowania dla państwowej jednostki budżetowej w danym roku budżetowym lub wprowadzenie nowego zadania na Listę w sytuacji, której kwota wnioskowana przekracza zaplanowany przez WF w Zielonej Górze na dany rok limit środków może nastąpić po spełnieniu łącznie następujących warunków:</vt:lpstr>
      <vt:lpstr>3)Zasady udzielania dofinansowania</vt:lpstr>
      <vt:lpstr>3)Zasady udzielania dofinansowania</vt:lpstr>
      <vt:lpstr>3)Zasady udzielania dofinansowania</vt:lpstr>
      <vt:lpstr>3)Zasady udzielania dofinansowania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Finansowanie przez Wojewódzki Fundusz Ochrony Środowiska i Gospodarki Wodnej w Zielonej górze zadań realizowanych przez państwowe jednostki budżetowe</dc:title>
  <dc:creator>Urszula Kuryło</dc:creator>
  <cp:lastModifiedBy>Your User Name</cp:lastModifiedBy>
  <cp:revision>133</cp:revision>
  <dcterms:created xsi:type="dcterms:W3CDTF">2016-05-25T10:41:00Z</dcterms:created>
  <dcterms:modified xsi:type="dcterms:W3CDTF">2016-06-16T08:28:18Z</dcterms:modified>
</cp:coreProperties>
</file>